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1" r:id="rId5"/>
    <p:sldId id="292" r:id="rId6"/>
    <p:sldId id="281" r:id="rId7"/>
    <p:sldId id="302"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3535501"/>
            <a:ext cx="85344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holy Eucharist is inseparably connected with the Holy Trinity; so, holy communion helps us acquire the holiness of our God. The proclamation - “ the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 is for the holy people” -reminds us that,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when we receive the holy communion, we intimate ourselves with the  Father, the holiness of the Son and the Holy Spirit, and thus we partake in divine sanctity.</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PARTAKE IN THE SANCTITY OF THE TRIUNE GOD</a:t>
            </a:r>
          </a:p>
        </p:txBody>
      </p:sp>
      <p:pic>
        <p:nvPicPr>
          <p:cNvPr id="10" name="Picture 2"/>
          <p:cNvPicPr>
            <a:picLocks noChangeAspect="1" noChangeArrowheads="1"/>
          </p:cNvPicPr>
          <p:nvPr/>
        </p:nvPicPr>
        <p:blipFill>
          <a:blip r:embed="rId2" cstate="print"/>
          <a:srcRect/>
          <a:stretch>
            <a:fillRect/>
          </a:stretch>
        </p:blipFill>
        <p:spPr bwMode="auto">
          <a:xfrm>
            <a:off x="3048000" y="1321037"/>
            <a:ext cx="3048000" cy="2107963"/>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3535501"/>
            <a:ext cx="85344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response to the invitation of the celebrant, the community confesses that God alone is holy. The grace of God makes us worthy to receive holy communion. </a:t>
            </a:r>
            <a:r>
              <a:rPr lang="en-US" sz="2500" dirty="0">
                <a:solidFill>
                  <a:srgbClr val="FF0000"/>
                </a:solidFill>
                <a:latin typeface="Arial Narrow" pitchFamily="34" charset="0"/>
                <a:cs typeface="Times New Roman" pitchFamily="18" charset="0"/>
              </a:rPr>
              <a:t>We must mentally pray for this grace and receive the holy communion. We, participating in the holy </a:t>
            </a:r>
            <a:r>
              <a:rPr lang="en-US" sz="2500" dirty="0" err="1">
                <a:solidFill>
                  <a:srgbClr val="FF0000"/>
                </a:solidFill>
                <a:latin typeface="Arial Narrow" pitchFamily="34" charset="0"/>
                <a:cs typeface="Times New Roman" pitchFamily="18" charset="0"/>
              </a:rPr>
              <a:t>Qurbana</a:t>
            </a:r>
            <a:r>
              <a:rPr lang="en-US" sz="2500" dirty="0">
                <a:solidFill>
                  <a:srgbClr val="FF0000"/>
                </a:solidFill>
                <a:latin typeface="Arial Narrow" pitchFamily="34" charset="0"/>
                <a:cs typeface="Times New Roman" pitchFamily="18" charset="0"/>
              </a:rPr>
              <a:t>, which is both a sacrifice and a banquet, should receive the body and blood, Jesus breaks and serves. It is necessary for the completion of our Eucharistic experience.</a:t>
            </a:r>
            <a:r>
              <a:rPr lang="en-US" sz="2500" dirty="0">
                <a:latin typeface="Arial Narrow" pitchFamily="34" charset="0"/>
                <a:cs typeface="Times New Roman" pitchFamily="18" charset="0"/>
              </a:rPr>
              <a:t> We must, therefore, participate in the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 with the necessary preparation and purity of heart.</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HOLY COMMUNION</a:t>
            </a:r>
          </a:p>
        </p:txBody>
      </p:sp>
      <p:pic>
        <p:nvPicPr>
          <p:cNvPr id="8" name="Picture 2"/>
          <p:cNvPicPr>
            <a:picLocks noChangeAspect="1" noChangeArrowheads="1"/>
          </p:cNvPicPr>
          <p:nvPr/>
        </p:nvPicPr>
        <p:blipFill>
          <a:blip r:embed="rId2" cstate="print"/>
          <a:srcRect/>
          <a:stretch>
            <a:fillRect/>
          </a:stretch>
        </p:blipFill>
        <p:spPr bwMode="auto">
          <a:xfrm>
            <a:off x="1415349" y="914400"/>
            <a:ext cx="3842451" cy="2514600"/>
          </a:xfrm>
          <a:prstGeom prst="rect">
            <a:avLst/>
          </a:prstGeom>
          <a:noFill/>
          <a:ln w="9525">
            <a:noFill/>
            <a:miter lim="800000"/>
            <a:headEnd/>
            <a:tailEnd/>
          </a:ln>
          <a:effectLst/>
        </p:spPr>
      </p:pic>
      <p:pic>
        <p:nvPicPr>
          <p:cNvPr id="10" name="Picture 2" descr="C:\Users\user\Desktop\Bitmap in Lesson4.cdr.jpg"/>
          <p:cNvPicPr>
            <a:picLocks noChangeAspect="1" noChangeArrowheads="1"/>
          </p:cNvPicPr>
          <p:nvPr/>
        </p:nvPicPr>
        <p:blipFill>
          <a:blip r:embed="rId3" cstate="print"/>
          <a:srcRect/>
          <a:stretch>
            <a:fillRect/>
          </a:stretch>
        </p:blipFill>
        <p:spPr bwMode="auto">
          <a:xfrm>
            <a:off x="5314296" y="914400"/>
            <a:ext cx="2381904" cy="25146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2000339"/>
            <a:ext cx="4724400" cy="4324261"/>
          </a:xfrm>
          <a:prstGeom prst="rect">
            <a:avLst/>
          </a:prstGeom>
          <a:noFill/>
        </p:spPr>
        <p:txBody>
          <a:bodyPr wrap="square" rtlCol="0">
            <a:spAutoFit/>
          </a:bodyPr>
          <a:lstStyle/>
          <a:p>
            <a:pPr algn="just"/>
            <a:r>
              <a:rPr lang="en-US" sz="2500" dirty="0">
                <a:solidFill>
                  <a:srgbClr val="FF0000"/>
                </a:solidFill>
                <a:latin typeface="Arial Narrow" pitchFamily="34" charset="0"/>
                <a:cs typeface="Times New Roman" pitchFamily="18" charset="0"/>
              </a:rPr>
              <a:t>	The holy </a:t>
            </a:r>
            <a:r>
              <a:rPr lang="en-US" sz="2500" dirty="0" err="1">
                <a:solidFill>
                  <a:srgbClr val="FF0000"/>
                </a:solidFill>
                <a:latin typeface="Arial Narrow" pitchFamily="34" charset="0"/>
                <a:cs typeface="Times New Roman" pitchFamily="18" charset="0"/>
              </a:rPr>
              <a:t>Qurban</a:t>
            </a:r>
            <a:r>
              <a:rPr lang="en-US" sz="2500" dirty="0">
                <a:solidFill>
                  <a:srgbClr val="FF0000"/>
                </a:solidFill>
                <a:latin typeface="Arial Narrow" pitchFamily="34" charset="0"/>
                <a:cs typeface="Times New Roman" pitchFamily="18" charset="0"/>
              </a:rPr>
              <a:t> is both a sacrifice and a banquet. We are granted forgiveness of sins, remission of debts, and divine life. This insures us of hope in the resurrection of the dead and a life anew in heaven. So, we participate in the holiness of God and attain divine life. This provides us with the experience of salvation; and the holy Eucharist is the center of Christian life.</a:t>
            </a:r>
          </a:p>
        </p:txBody>
      </p:sp>
      <p:sp>
        <p:nvSpPr>
          <p:cNvPr id="5" name="TextBox 4"/>
          <p:cNvSpPr txBox="1"/>
          <p:nvPr/>
        </p:nvSpPr>
        <p:spPr>
          <a:xfrm>
            <a:off x="0" y="381000"/>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FRUITS OF THE HOLY COMMUNION</a:t>
            </a:r>
          </a:p>
        </p:txBody>
      </p:sp>
      <p:pic>
        <p:nvPicPr>
          <p:cNvPr id="9" name="Picture 2"/>
          <p:cNvPicPr>
            <a:picLocks noChangeAspect="1" noChangeArrowheads="1"/>
          </p:cNvPicPr>
          <p:nvPr/>
        </p:nvPicPr>
        <p:blipFill>
          <a:blip r:embed="rId2" cstate="print"/>
          <a:srcRect/>
          <a:stretch>
            <a:fillRect/>
          </a:stretch>
        </p:blipFill>
        <p:spPr bwMode="auto">
          <a:xfrm>
            <a:off x="5134455" y="1600200"/>
            <a:ext cx="4009545" cy="5257800"/>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33600" y="1752600"/>
            <a:ext cx="67818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celebrant, the deacons, and the community render thanks for the holy Eucharist in the concluding prayers. The important rites and prayers of this rite are the Lord's Prayer (only in the solemn form), concluding blessing, farewell prayer and the kissing of the altar.</a:t>
            </a:r>
          </a:p>
        </p:txBody>
      </p:sp>
      <p:sp>
        <p:nvSpPr>
          <p:cNvPr id="5" name="TextBox 4"/>
          <p:cNvSpPr txBox="1"/>
          <p:nvPr/>
        </p:nvSpPr>
        <p:spPr>
          <a:xfrm>
            <a:off x="0" y="381000"/>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CONCLUDING SERVICE</a:t>
            </a:r>
          </a:p>
        </p:txBody>
      </p:sp>
      <p:pic>
        <p:nvPicPr>
          <p:cNvPr id="10" name="Picture 3"/>
          <p:cNvPicPr>
            <a:picLocks noChangeAspect="1" noChangeArrowheads="1"/>
          </p:cNvPicPr>
          <p:nvPr/>
        </p:nvPicPr>
        <p:blipFill>
          <a:blip r:embed="rId2" cstate="print"/>
          <a:srcRect t="2602" b="20000"/>
          <a:stretch>
            <a:fillRect/>
          </a:stretch>
        </p:blipFill>
        <p:spPr bwMode="auto">
          <a:xfrm>
            <a:off x="1" y="1223153"/>
            <a:ext cx="1981200" cy="2739247"/>
          </a:xfrm>
          <a:prstGeom prst="rect">
            <a:avLst/>
          </a:prstGeom>
          <a:noFill/>
          <a:ln w="9525">
            <a:noFill/>
            <a:miter lim="800000"/>
            <a:headEnd/>
            <a:tailEnd/>
          </a:ln>
          <a:effectLst/>
        </p:spPr>
      </p:pic>
      <p:pic>
        <p:nvPicPr>
          <p:cNvPr id="11" name="Picture 2" descr="D:\10-31-2012\Desktop file\25.7.2012\Qurbana class power point\john paul photo\DSC09143.JPG"/>
          <p:cNvPicPr>
            <a:picLocks noChangeAspect="1" noChangeArrowheads="1"/>
          </p:cNvPicPr>
          <p:nvPr/>
        </p:nvPicPr>
        <p:blipFill>
          <a:blip r:embed="rId3" cstate="print"/>
          <a:srcRect l="12411" r="14598" b="11486"/>
          <a:stretch>
            <a:fillRect/>
          </a:stretch>
        </p:blipFill>
        <p:spPr bwMode="auto">
          <a:xfrm>
            <a:off x="0" y="3921865"/>
            <a:ext cx="1981200" cy="2936135"/>
          </a:xfrm>
          <a:prstGeom prst="rect">
            <a:avLst/>
          </a:prstGeom>
          <a:noFill/>
        </p:spPr>
      </p:pic>
      <p:pic>
        <p:nvPicPr>
          <p:cNvPr id="12" name="Picture 3" descr="D:\10-31-2012\CMC TEXT\Malayalam\CATE CHISM STD 9\Std. IX Chapter 3\Haikala.tif"/>
          <p:cNvPicPr>
            <a:picLocks noChangeAspect="1" noChangeArrowheads="1"/>
          </p:cNvPicPr>
          <p:nvPr/>
        </p:nvPicPr>
        <p:blipFill>
          <a:blip r:embed="rId4" cstate="print"/>
          <a:srcRect/>
          <a:stretch>
            <a:fillRect/>
          </a:stretch>
        </p:blipFill>
        <p:spPr bwMode="auto">
          <a:xfrm>
            <a:off x="5410200" y="4114800"/>
            <a:ext cx="3733800" cy="2797690"/>
          </a:xfrm>
          <a:prstGeom prst="rect">
            <a:avLst/>
          </a:prstGeom>
          <a:noFill/>
        </p:spPr>
      </p:pic>
      <p:pic>
        <p:nvPicPr>
          <p:cNvPr id="13" name="Picture 2" descr="H:\john paul photo\DSC09051.JPG"/>
          <p:cNvPicPr>
            <a:picLocks noChangeAspect="1" noChangeArrowheads="1"/>
          </p:cNvPicPr>
          <p:nvPr/>
        </p:nvPicPr>
        <p:blipFill>
          <a:blip r:embed="rId5" cstate="print"/>
          <a:srcRect l="6250"/>
          <a:stretch>
            <a:fillRect/>
          </a:stretch>
        </p:blipFill>
        <p:spPr bwMode="auto">
          <a:xfrm>
            <a:off x="1981200" y="4114800"/>
            <a:ext cx="3429000" cy="2743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838200"/>
            <a:ext cx="8686800" cy="4154984"/>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worshipping community who has got a foretaste of heaven through the holy Eucharist place their trust in the end of this world and heavenly life, and praise God through their thanksgiving prayers. </a:t>
            </a:r>
          </a:p>
          <a:p>
            <a:pPr algn="just"/>
            <a:r>
              <a:rPr lang="en-US" sz="2200" dirty="0">
                <a:solidFill>
                  <a:srgbClr val="FF0000"/>
                </a:solidFill>
                <a:latin typeface="Arial Narrow" pitchFamily="34" charset="0"/>
                <a:cs typeface="Times New Roman" pitchFamily="18" charset="0"/>
              </a:rPr>
              <a:t>	Praises are lavished upon Jesus in </a:t>
            </a:r>
            <a:r>
              <a:rPr lang="en-US" sz="2200" dirty="0" err="1">
                <a:solidFill>
                  <a:srgbClr val="FF0000"/>
                </a:solidFill>
                <a:latin typeface="Arial Narrow" pitchFamily="34" charset="0"/>
                <a:cs typeface="Times New Roman" pitchFamily="18" charset="0"/>
              </a:rPr>
              <a:t>honour</a:t>
            </a:r>
            <a:r>
              <a:rPr lang="en-US" sz="2200" dirty="0">
                <a:solidFill>
                  <a:srgbClr val="FF0000"/>
                </a:solidFill>
                <a:latin typeface="Arial Narrow" pitchFamily="34" charset="0"/>
                <a:cs typeface="Times New Roman" pitchFamily="18" charset="0"/>
              </a:rPr>
              <a:t> of his redemptive deeds. Requests for eschatological salvation and description of the many blessings Jesus granted are also mentioned.  </a:t>
            </a:r>
          </a:p>
          <a:p>
            <a:pPr algn="just"/>
            <a:r>
              <a:rPr lang="en-US" sz="2200" dirty="0">
                <a:solidFill>
                  <a:srgbClr val="FF0000"/>
                </a:solidFill>
                <a:latin typeface="Arial Narrow" pitchFamily="34" charset="0"/>
                <a:cs typeface="Times New Roman" pitchFamily="18" charset="0"/>
              </a:rPr>
              <a:t>	</a:t>
            </a:r>
            <a:r>
              <a:rPr lang="en-US" sz="2200" dirty="0">
                <a:latin typeface="Arial Narrow" pitchFamily="34" charset="0"/>
                <a:cs typeface="Times New Roman" pitchFamily="18" charset="0"/>
              </a:rPr>
              <a:t>They pray that the sacred mysteries received in faith may be for the remission   of their debts. Besides, they pray to make them worthy enough to accord   a befitting welcome to Jesus on his glorious second coming and praise him in union with all in heaven.  While thanking God for  making us worthy to partake in the life-giving sacrifice, the community also implore for forgiveness of sins, resurrection, and a new life in heaven.</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THANKSGIVING PRAYERS</a:t>
            </a:r>
          </a:p>
        </p:txBody>
      </p:sp>
      <p:sp>
        <p:nvSpPr>
          <p:cNvPr id="9" name="Rectangle 8"/>
          <p:cNvSpPr/>
          <p:nvPr/>
        </p:nvSpPr>
        <p:spPr>
          <a:xfrm>
            <a:off x="76200" y="4953000"/>
            <a:ext cx="8991600" cy="18288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7200" y="5767626"/>
            <a:ext cx="8153400" cy="861774"/>
          </a:xfrm>
          <a:prstGeom prst="rect">
            <a:avLst/>
          </a:prstGeom>
          <a:noFill/>
        </p:spPr>
        <p:txBody>
          <a:bodyPr wrap="square" rtlCol="0">
            <a:spAutoFit/>
          </a:bodyPr>
          <a:lstStyle/>
          <a:p>
            <a:pPr algn="ctr"/>
            <a:r>
              <a:rPr lang="en-US" sz="2500" dirty="0">
                <a:latin typeface="Arial Narrow" pitchFamily="34" charset="0"/>
                <a:cs typeface="Times New Roman" pitchFamily="18" charset="0"/>
              </a:rPr>
              <a:t>If the prayer Our Father is recited at this moment  </a:t>
            </a:r>
          </a:p>
          <a:p>
            <a:pPr algn="ctr"/>
            <a:r>
              <a:rPr lang="en-US" sz="2500" dirty="0">
                <a:latin typeface="Arial Narrow" pitchFamily="34" charset="0"/>
                <a:cs typeface="Times New Roman" pitchFamily="18" charset="0"/>
              </a:rPr>
              <a:t>the community praises the heavenly Father in all happiness.</a:t>
            </a:r>
          </a:p>
        </p:txBody>
      </p:sp>
      <p:sp>
        <p:nvSpPr>
          <p:cNvPr id="13" name="TextBox 12"/>
          <p:cNvSpPr txBox="1"/>
          <p:nvPr/>
        </p:nvSpPr>
        <p:spPr>
          <a:xfrm>
            <a:off x="0" y="50840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LORD'S PRAYER</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505200" y="940981"/>
            <a:ext cx="53340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Before ascending to heaven, Jesus blessed his disciples and said, </a:t>
            </a:r>
            <a:r>
              <a:rPr lang="en-US" sz="2500" dirty="0">
                <a:solidFill>
                  <a:srgbClr val="00B0F0"/>
                </a:solidFill>
                <a:latin typeface="Arial Narrow" pitchFamily="34" charset="0"/>
                <a:cs typeface="Times New Roman" pitchFamily="18" charset="0"/>
              </a:rPr>
              <a:t>“Go into all the world and proclaim the good news” </a:t>
            </a:r>
            <a:r>
              <a:rPr lang="en-US" sz="2500" dirty="0">
                <a:latin typeface="Arial Narrow" pitchFamily="34" charset="0"/>
                <a:cs typeface="Times New Roman" pitchFamily="18" charset="0"/>
              </a:rPr>
              <a:t>(Mk.16:15). Jesus blesses each and every one of us to continue this mission; and fills us with the grace and power of the Holy Spirit. </a:t>
            </a:r>
            <a:r>
              <a:rPr lang="en-US" sz="2500" dirty="0">
                <a:solidFill>
                  <a:srgbClr val="FF0000"/>
                </a:solidFill>
                <a:latin typeface="Arial Narrow" pitchFamily="34" charset="0"/>
                <a:cs typeface="Times New Roman" pitchFamily="18" charset="0"/>
              </a:rPr>
              <a:t>Actually, Jesus grants through this blessing the readiness to bear witness to the word of God with our words and deeds. </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FINAL BLESSING</a:t>
            </a:r>
          </a:p>
        </p:txBody>
      </p:sp>
      <p:pic>
        <p:nvPicPr>
          <p:cNvPr id="8" name="Picture 2"/>
          <p:cNvPicPr>
            <a:picLocks noChangeAspect="1" noChangeArrowheads="1"/>
          </p:cNvPicPr>
          <p:nvPr/>
        </p:nvPicPr>
        <p:blipFill>
          <a:blip r:embed="rId2" cstate="print"/>
          <a:srcRect t="5488" b="3964"/>
          <a:stretch>
            <a:fillRect/>
          </a:stretch>
        </p:blipFill>
        <p:spPr bwMode="auto">
          <a:xfrm>
            <a:off x="0" y="1447800"/>
            <a:ext cx="3429000" cy="2514600"/>
          </a:xfrm>
          <a:prstGeom prst="rect">
            <a:avLst/>
          </a:prstGeom>
          <a:noFill/>
          <a:ln w="9525">
            <a:noFill/>
            <a:miter lim="800000"/>
            <a:headEnd/>
            <a:tailEnd/>
          </a:ln>
          <a:effectLst/>
        </p:spPr>
      </p:pic>
      <p:pic>
        <p:nvPicPr>
          <p:cNvPr id="10" name="Picture 3"/>
          <p:cNvPicPr>
            <a:picLocks noChangeAspect="1" noChangeArrowheads="1"/>
          </p:cNvPicPr>
          <p:nvPr/>
        </p:nvPicPr>
        <p:blipFill>
          <a:blip r:embed="rId3" cstate="print"/>
          <a:srcRect t="2602" b="20000"/>
          <a:stretch>
            <a:fillRect/>
          </a:stretch>
        </p:blipFill>
        <p:spPr bwMode="auto">
          <a:xfrm>
            <a:off x="7315200" y="4572000"/>
            <a:ext cx="1412191" cy="1905000"/>
          </a:xfrm>
          <a:prstGeom prst="rect">
            <a:avLst/>
          </a:prstGeom>
          <a:noFill/>
          <a:ln w="9525">
            <a:noFill/>
            <a:miter lim="800000"/>
            <a:headEnd/>
            <a:tailEnd/>
          </a:ln>
          <a:effectLst/>
        </p:spPr>
      </p:pic>
      <p:sp>
        <p:nvSpPr>
          <p:cNvPr id="9" name="TextBox 8"/>
          <p:cNvSpPr txBox="1"/>
          <p:nvPr/>
        </p:nvSpPr>
        <p:spPr>
          <a:xfrm>
            <a:off x="152400" y="4648200"/>
            <a:ext cx="7010400" cy="163121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worshippers   who were in the presence of God, heard the word of life, participated in the paschal mystery, fed with the bread of life and are sanctified, are then sent out to be the evangelizers.</a:t>
            </a:r>
            <a:endParaRPr lang="en-US" sz="2500" dirty="0">
              <a:solidFill>
                <a:srgbClr val="FF0000"/>
              </a:solidFill>
              <a:latin typeface="Arial Narrow" pitchFamily="34"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066800"/>
            <a:ext cx="6934200" cy="1246495"/>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celebrant kisses the altar, a symbol of  the '</a:t>
            </a:r>
            <a:r>
              <a:rPr lang="en-US" sz="2500" dirty="0" err="1">
                <a:latin typeface="Arial Narrow" pitchFamily="34" charset="0"/>
                <a:cs typeface="Times New Roman" pitchFamily="18" charset="0"/>
              </a:rPr>
              <a:t>sepulchre</a:t>
            </a:r>
            <a:r>
              <a:rPr lang="en-US" sz="2500" dirty="0">
                <a:latin typeface="Arial Narrow" pitchFamily="34" charset="0"/>
                <a:cs typeface="Times New Roman" pitchFamily="18" charset="0"/>
              </a:rPr>
              <a:t>' of the Lord and the altar of our sanctification,  and  recites the prayer of farewell.</a:t>
            </a:r>
          </a:p>
        </p:txBody>
      </p:sp>
      <p:sp>
        <p:nvSpPr>
          <p:cNvPr id="5" name="TextBox 4"/>
          <p:cNvSpPr txBox="1"/>
          <p:nvPr/>
        </p:nvSpPr>
        <p:spPr>
          <a:xfrm>
            <a:off x="0" y="207258"/>
            <a:ext cx="7620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KISSING OF THE ALTAR</a:t>
            </a:r>
          </a:p>
        </p:txBody>
      </p:sp>
      <p:pic>
        <p:nvPicPr>
          <p:cNvPr id="11" name="Picture 2" descr="D:\10-31-2012\Desktop file\25.7.2012\Qurbana class power point\john paul photo\DSC09143.JPG"/>
          <p:cNvPicPr>
            <a:picLocks noChangeAspect="1" noChangeArrowheads="1"/>
          </p:cNvPicPr>
          <p:nvPr/>
        </p:nvPicPr>
        <p:blipFill>
          <a:blip r:embed="rId2" cstate="print"/>
          <a:srcRect l="12411" r="14598"/>
          <a:stretch>
            <a:fillRect/>
          </a:stretch>
        </p:blipFill>
        <p:spPr bwMode="auto">
          <a:xfrm>
            <a:off x="7315200" y="0"/>
            <a:ext cx="1828800" cy="2514600"/>
          </a:xfrm>
          <a:prstGeom prst="rect">
            <a:avLst/>
          </a:prstGeom>
          <a:noFill/>
        </p:spPr>
      </p:pic>
      <p:sp>
        <p:nvSpPr>
          <p:cNvPr id="9" name="TextBox 8"/>
          <p:cNvSpPr txBox="1"/>
          <p:nvPr/>
        </p:nvSpPr>
        <p:spPr>
          <a:xfrm>
            <a:off x="152400" y="2514600"/>
            <a:ext cx="88392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Jesus has become a sacrifice to gather the scattered people of God (Jn.11:15). He longed to unite the people   dispelling their disunity, and lead them to togetherness in life. With this intention, he nourished them with his sacred body and blood. </a:t>
            </a:r>
            <a:r>
              <a:rPr lang="en-US" sz="2500" dirty="0">
                <a:solidFill>
                  <a:srgbClr val="FF0000"/>
                </a:solidFill>
                <a:latin typeface="Arial Narrow" pitchFamily="34" charset="0"/>
                <a:cs typeface="Times New Roman" pitchFamily="18" charset="0"/>
              </a:rPr>
              <a:t>One who partakes in his sacrifice and feeds on his sacred body will attain divine life.</a:t>
            </a:r>
          </a:p>
        </p:txBody>
      </p:sp>
      <p:sp>
        <p:nvSpPr>
          <p:cNvPr id="12" name="TextBox 11"/>
          <p:cNvSpPr txBox="1"/>
          <p:nvPr/>
        </p:nvSpPr>
        <p:spPr>
          <a:xfrm>
            <a:off x="152400" y="4495800"/>
            <a:ext cx="87630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Let us unite ourselves with Jesus, participating in his sacrifice and feeding on his sacred body and blood. Let us  draw sustenance from the Holy Eucharist   and be the ministers of love   and service so as to sacrifice ourselves in the different spheres of our life. Thus, our lives will be blessed,  and  become redemptive.</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p:cTn id="25"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9" grpId="0" build="p"/>
      <p:bldP spid="1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pt-BR" sz="3000" b="1" dirty="0">
                <a:solidFill>
                  <a:schemeClr val="tx1"/>
                </a:solidFill>
                <a:latin typeface="Arial Narrow" pitchFamily="34" charset="0"/>
                <a:cs typeface="Times New Roman" pitchFamily="18" charset="0"/>
              </a:rPr>
              <a:t> (Jn.6 : 48 - 59)</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“Those who eat my flesh   and drink my blood</a:t>
            </a:r>
          </a:p>
          <a:p>
            <a:pPr algn="ctr">
              <a:buNone/>
            </a:pPr>
            <a:r>
              <a:rPr lang="en-US" sz="3000" dirty="0">
                <a:solidFill>
                  <a:schemeClr val="tx1"/>
                </a:solidFill>
                <a:latin typeface="Arial Narrow" pitchFamily="34" charset="0"/>
                <a:cs typeface="Times New Roman" pitchFamily="18" charset="0"/>
              </a:rPr>
              <a:t> have eternal life”(Jn.6:54).</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352800"/>
            <a:ext cx="7162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Jesus, who nourished us with your body and blood, please make us worthy for your eternal banquet.</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7</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COMMUNION SERVICE AND THE CONCLUDING SERVICE</a:t>
            </a:r>
          </a:p>
        </p:txBody>
      </p:sp>
      <p:pic>
        <p:nvPicPr>
          <p:cNvPr id="9" name="Content Placeholder 3" descr="9b782d701ff04e102efcba30a933ec2d.jpg"/>
          <p:cNvPicPr>
            <a:picLocks noGrp="1" noChangeAspect="1"/>
          </p:cNvPicPr>
          <p:nvPr>
            <p:ph idx="1"/>
          </p:nvPr>
        </p:nvPicPr>
        <p:blipFill>
          <a:blip r:embed="rId2" cstate="print"/>
          <a:srcRect b="8594"/>
          <a:stretch>
            <a:fillRect/>
          </a:stretch>
        </p:blipFill>
        <p:spPr>
          <a:xfrm>
            <a:off x="1143000" y="2590800"/>
            <a:ext cx="6781800" cy="3962400"/>
          </a:xfrm>
          <a:prstGeom prst="rect">
            <a:avLst/>
          </a:prstGeom>
          <a:ln w="38100">
            <a:solidFill>
              <a:schemeClr val="accent1"/>
            </a:solidFill>
          </a:ln>
          <a:effectLst/>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Whenever I participate in the holy Qurbana, I will receive holy communion.</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676400"/>
            <a:ext cx="8991600" cy="35052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2766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The people of Israel ate the lamb in Egypt. Its symbol sanctified them. If it were so, how much more will the true lamb sanctify the people? (St. </a:t>
            </a:r>
            <a:r>
              <a:rPr lang="en-US" sz="3000" dirty="0" err="1">
                <a:solidFill>
                  <a:schemeClr val="tx1"/>
                </a:solidFill>
                <a:latin typeface="Arial Narrow" pitchFamily="34" charset="0"/>
                <a:cs typeface="Times New Roman" pitchFamily="18" charset="0"/>
              </a:rPr>
              <a:t>Ephrem</a:t>
            </a:r>
            <a:r>
              <a:rPr lang="en-US" sz="3000" dirty="0">
                <a:solidFill>
                  <a:schemeClr val="tx1"/>
                </a:solidFill>
                <a:latin typeface="Arial Narrow" pitchFamily="34" charset="0"/>
                <a:cs typeface="Times New Roman" pitchFamily="18" charset="0"/>
              </a:rPr>
              <a:t>)</a:t>
            </a:r>
          </a:p>
        </p:txBody>
      </p:sp>
      <p:sp>
        <p:nvSpPr>
          <p:cNvPr id="16" name="Sun 15"/>
          <p:cNvSpPr/>
          <p:nvPr/>
        </p:nvSpPr>
        <p:spPr>
          <a:xfrm>
            <a:off x="4114800" y="51816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7620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1905000"/>
            <a:ext cx="8382000" cy="1447800"/>
          </a:xfrm>
        </p:spPr>
        <p:txBody>
          <a:bodyPr>
            <a:noAutofit/>
          </a:bodyPr>
          <a:lstStyle/>
          <a:p>
            <a:pPr marL="347663" indent="-347663" algn="just">
              <a:buNone/>
            </a:pPr>
            <a:r>
              <a:rPr lang="en-US" sz="2800" dirty="0">
                <a:solidFill>
                  <a:schemeClr val="tx1"/>
                </a:solidFill>
                <a:latin typeface="Arial Narrow" pitchFamily="34" charset="0"/>
                <a:cs typeface="Times New Roman" pitchFamily="18" charset="0"/>
              </a:rPr>
              <a:t>1. The prayers of the   reconciliation rite grants   forgiveness of sins. What is the meaning of this statement?</a:t>
            </a:r>
          </a:p>
          <a:p>
            <a:pPr marL="347663" indent="-347663" algn="just">
              <a:buNone/>
            </a:pPr>
            <a:r>
              <a:rPr lang="en-US" sz="2800" dirty="0">
                <a:solidFill>
                  <a:schemeClr val="tx1"/>
                </a:solidFill>
                <a:latin typeface="Arial Narrow" pitchFamily="34" charset="0"/>
                <a:cs typeface="Times New Roman" pitchFamily="18" charset="0"/>
              </a:rPr>
              <a:t>2. What preparatory requisites are essential to receive the holy communion as exhorted in the </a:t>
            </a:r>
            <a:r>
              <a:rPr lang="en-US" sz="2800" dirty="0" err="1">
                <a:solidFill>
                  <a:schemeClr val="tx1"/>
                </a:solidFill>
                <a:latin typeface="Arial Narrow" pitchFamily="34" charset="0"/>
                <a:cs typeface="Times New Roman" pitchFamily="18" charset="0"/>
              </a:rPr>
              <a:t>karozutha</a:t>
            </a:r>
            <a:r>
              <a:rPr lang="en-US" sz="2800" dirty="0">
                <a:solidFill>
                  <a:schemeClr val="tx1"/>
                </a:solidFill>
                <a:latin typeface="Arial Narrow" pitchFamily="34" charset="0"/>
                <a:cs typeface="Times New Roman" pitchFamily="18" charset="0"/>
              </a:rPr>
              <a:t> prayer?</a:t>
            </a:r>
          </a:p>
          <a:p>
            <a:pPr marL="347663" indent="-347663" algn="just">
              <a:buNone/>
            </a:pPr>
            <a:r>
              <a:rPr lang="en-US" sz="2800" dirty="0">
                <a:solidFill>
                  <a:schemeClr val="tx1"/>
                </a:solidFill>
                <a:latin typeface="Arial Narrow" pitchFamily="34" charset="0"/>
                <a:cs typeface="Times New Roman" pitchFamily="18" charset="0"/>
              </a:rPr>
              <a:t>3. Why is it said that receiving holy communion is necessary for the completion of the holy Qurbana?  </a:t>
            </a:r>
          </a:p>
          <a:p>
            <a:pPr marL="347663" indent="-347663" algn="just">
              <a:buNone/>
            </a:pPr>
            <a:r>
              <a:rPr lang="en-US" sz="2800" dirty="0">
                <a:solidFill>
                  <a:schemeClr val="tx1"/>
                </a:solidFill>
                <a:latin typeface="Arial Narrow" pitchFamily="34" charset="0"/>
                <a:cs typeface="Times New Roman" pitchFamily="18" charset="0"/>
              </a:rPr>
              <a:t>4. Everyone who participates in the holy Qurbana is sent as a missionary.    Explain.</a:t>
            </a:r>
          </a:p>
          <a:p>
            <a:pPr marL="347663" indent="-347663" algn="just">
              <a:buNone/>
            </a:pPr>
            <a:r>
              <a:rPr lang="en-US" sz="2800" dirty="0">
                <a:solidFill>
                  <a:schemeClr val="tx1"/>
                </a:solidFill>
                <a:latin typeface="Arial Narrow" pitchFamily="34" charset="0"/>
                <a:cs typeface="Times New Roman" pitchFamily="18" charset="0"/>
              </a:rPr>
              <a:t>5.	 How do our lives become redemptive? </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920419"/>
            <a:ext cx="8763000" cy="4708981"/>
          </a:xfrm>
          <a:prstGeom prst="rect">
            <a:avLst/>
          </a:prstGeom>
          <a:noFill/>
        </p:spPr>
        <p:txBody>
          <a:bodyPr wrap="square" rtlCol="0">
            <a:spAutoFit/>
          </a:bodyPr>
          <a:lstStyle/>
          <a:p>
            <a:pPr algn="just"/>
            <a:r>
              <a:rPr lang="en-US" sz="3000" dirty="0">
                <a:latin typeface="Arial Narrow" pitchFamily="34" charset="0"/>
                <a:cs typeface="Times New Roman" pitchFamily="18" charset="0"/>
              </a:rPr>
              <a:t>	In the parable of the prodigal son, there is mention about the return of the repentant son. </a:t>
            </a:r>
            <a:r>
              <a:rPr lang="en-US" sz="3000" dirty="0">
                <a:solidFill>
                  <a:srgbClr val="FF0000"/>
                </a:solidFill>
                <a:latin typeface="Arial Narrow" pitchFamily="34" charset="0"/>
                <a:cs typeface="Times New Roman" pitchFamily="18" charset="0"/>
              </a:rPr>
              <a:t>“Father, I have sinned against heaven and before you. I am no longer worthy to be called your son”. </a:t>
            </a:r>
          </a:p>
          <a:p>
            <a:pPr algn="just"/>
            <a:endParaRPr lang="en-US" sz="3000" dirty="0">
              <a:solidFill>
                <a:srgbClr val="FF0000"/>
              </a:solidFill>
              <a:latin typeface="Arial Narrow" pitchFamily="34" charset="0"/>
              <a:cs typeface="Times New Roman" pitchFamily="18" charset="0"/>
            </a:endParaRPr>
          </a:p>
          <a:p>
            <a:pPr algn="just"/>
            <a:r>
              <a:rPr lang="en-US" sz="3000" dirty="0">
                <a:solidFill>
                  <a:srgbClr val="FF0000"/>
                </a:solidFill>
                <a:latin typeface="Arial Narrow" pitchFamily="34" charset="0"/>
                <a:cs typeface="Times New Roman" pitchFamily="18" charset="0"/>
              </a:rPr>
              <a:t>	</a:t>
            </a:r>
            <a:r>
              <a:rPr lang="en-US" sz="3000" dirty="0">
                <a:latin typeface="Arial Narrow" pitchFamily="34" charset="0"/>
                <a:cs typeface="Times New Roman" pitchFamily="18" charset="0"/>
              </a:rPr>
              <a:t>Forgetting everything, the father received the repentant son; and he was given again the title of </a:t>
            </a:r>
            <a:r>
              <a:rPr lang="en-US" sz="3000" dirty="0" err="1">
                <a:latin typeface="Arial Narrow" pitchFamily="34" charset="0"/>
                <a:cs typeface="Times New Roman" pitchFamily="18" charset="0"/>
              </a:rPr>
              <a:t>sonship</a:t>
            </a:r>
            <a:r>
              <a:rPr lang="en-US" sz="3000" dirty="0">
                <a:latin typeface="Arial Narrow" pitchFamily="34" charset="0"/>
                <a:cs typeface="Times New Roman" pitchFamily="18" charset="0"/>
              </a:rPr>
              <a:t>. To signify this, he was given a bath, robed in the best dress, and a ring   was put on his finger. There was a banquet arranged to </a:t>
            </a:r>
            <a:r>
              <a:rPr lang="en-US" sz="3000" dirty="0" err="1">
                <a:latin typeface="Arial Narrow" pitchFamily="34" charset="0"/>
                <a:cs typeface="Times New Roman" pitchFamily="18" charset="0"/>
              </a:rPr>
              <a:t>honour</a:t>
            </a:r>
            <a:r>
              <a:rPr lang="en-US" sz="3000" dirty="0">
                <a:latin typeface="Arial Narrow" pitchFamily="34" charset="0"/>
                <a:cs typeface="Times New Roman" pitchFamily="18" charset="0"/>
              </a:rPr>
              <a:t> him and all rejoiced at his return. (Lk.15:1-24).</a:t>
            </a:r>
          </a:p>
        </p:txBody>
      </p:sp>
      <p:pic>
        <p:nvPicPr>
          <p:cNvPr id="4" name="Picture 4" descr="D:\web photo\lession 9\1\6a00d8345254ac69e201310f8f8274970c-500wi.jpg"/>
          <p:cNvPicPr>
            <a:picLocks noChangeAspect="1" noChangeArrowheads="1"/>
          </p:cNvPicPr>
          <p:nvPr/>
        </p:nvPicPr>
        <p:blipFill>
          <a:blip r:embed="rId2" cstate="print"/>
          <a:srcRect/>
          <a:stretch>
            <a:fillRect/>
          </a:stretch>
        </p:blipFill>
        <p:spPr bwMode="auto">
          <a:xfrm>
            <a:off x="3461477" y="1"/>
            <a:ext cx="2177323" cy="18288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49215"/>
            <a:ext cx="6248400" cy="6632585"/>
          </a:xfrm>
          <a:prstGeom prst="rect">
            <a:avLst/>
          </a:prstGeom>
          <a:noFill/>
        </p:spPr>
        <p:txBody>
          <a:bodyPr wrap="square" rtlCol="0">
            <a:spAutoFit/>
          </a:bodyPr>
          <a:lstStyle/>
          <a:p>
            <a:pPr algn="just"/>
            <a:r>
              <a:rPr lang="en-US" sz="2500" dirty="0">
                <a:latin typeface="Arial Narrow" pitchFamily="34" charset="0"/>
                <a:cs typeface="Times New Roman" pitchFamily="18" charset="0"/>
              </a:rPr>
              <a:t>	God has sent His son to redeem sinful man who went astray from Him. Jesus sacrificed himself and redeemed mankind. He arranged an eternal banquet for man and fed him with his own body and blood.</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He invites us to enjoy this banquet in every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 . </a:t>
            </a:r>
            <a:r>
              <a:rPr lang="en-US" sz="2500" dirty="0">
                <a:solidFill>
                  <a:srgbClr val="FF0000"/>
                </a:solidFill>
                <a:latin typeface="Arial Narrow" pitchFamily="34" charset="0"/>
                <a:cs typeface="Times New Roman" pitchFamily="18" charset="0"/>
              </a:rPr>
              <a:t>We become one with Jesus when we eat his body and drink his blood in the holy </a:t>
            </a:r>
            <a:r>
              <a:rPr lang="en-US" sz="2500" dirty="0" err="1">
                <a:solidFill>
                  <a:srgbClr val="FF0000"/>
                </a:solidFill>
                <a:latin typeface="Arial Narrow" pitchFamily="34" charset="0"/>
                <a:cs typeface="Times New Roman" pitchFamily="18" charset="0"/>
              </a:rPr>
              <a:t>Qurbana</a:t>
            </a:r>
            <a:r>
              <a:rPr lang="en-US" sz="2500" dirty="0">
                <a:solidFill>
                  <a:srgbClr val="FF0000"/>
                </a:solidFill>
                <a:latin typeface="Arial Narrow" pitchFamily="34" charset="0"/>
                <a:cs typeface="Times New Roman" pitchFamily="18" charset="0"/>
              </a:rPr>
              <a:t>; and thus, become inheritors of the salvation secured for us.</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We remember this mystery in the reconciliation rite of the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 There are four important divisions in this rite, namely, the rite of reconciliation, the rite of fraction, the rite of communion, and the </a:t>
            </a:r>
            <a:r>
              <a:rPr lang="en-US" sz="2500" dirty="0" err="1">
                <a:latin typeface="Arial Narrow" pitchFamily="34" charset="0"/>
                <a:cs typeface="Times New Roman" pitchFamily="18" charset="0"/>
              </a:rPr>
              <a:t>conculiding</a:t>
            </a:r>
            <a:r>
              <a:rPr lang="en-US" sz="2500" dirty="0">
                <a:latin typeface="Arial Narrow" pitchFamily="34" charset="0"/>
                <a:cs typeface="Times New Roman" pitchFamily="18" charset="0"/>
              </a:rPr>
              <a:t> rite.</a:t>
            </a:r>
          </a:p>
        </p:txBody>
      </p:sp>
      <p:pic>
        <p:nvPicPr>
          <p:cNvPr id="4" name="Picture 3" descr="D:\web photo\lession 9\2\7-1.cdr.jpg"/>
          <p:cNvPicPr>
            <a:picLocks noChangeAspect="1" noChangeArrowheads="1"/>
          </p:cNvPicPr>
          <p:nvPr/>
        </p:nvPicPr>
        <p:blipFill>
          <a:blip r:embed="rId2" cstate="print"/>
          <a:srcRect t="784" b="266"/>
          <a:stretch>
            <a:fillRect/>
          </a:stretch>
        </p:blipFill>
        <p:spPr bwMode="auto">
          <a:xfrm>
            <a:off x="6629400" y="0"/>
            <a:ext cx="2514600" cy="6825343"/>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p:cTn id="19"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ounded Rectangle 7"/>
          <p:cNvSpPr/>
          <p:nvPr/>
        </p:nvSpPr>
        <p:spPr>
          <a:xfrm>
            <a:off x="5791200" y="3505200"/>
            <a:ext cx="2971800" cy="3200400"/>
          </a:xfrm>
          <a:prstGeom prst="roundRect">
            <a:avLst>
              <a:gd name="adj" fmla="val 7319"/>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400" y="1230898"/>
            <a:ext cx="53340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We must adorn the sacred robe of reconciliation in preparation to attend the banquet Jesus arranges with his own body and blood. </a:t>
            </a:r>
            <a:r>
              <a:rPr lang="en-US" sz="2500" dirty="0">
                <a:solidFill>
                  <a:srgbClr val="FF0000"/>
                </a:solidFill>
                <a:latin typeface="Arial Narrow" pitchFamily="34" charset="0"/>
                <a:cs typeface="Times New Roman" pitchFamily="18" charset="0"/>
              </a:rPr>
              <a:t>The rite of reconciliation prior to receiving the holy communion helps us  unite ourselves with God.</a:t>
            </a:r>
          </a:p>
          <a:p>
            <a:pPr algn="just"/>
            <a:endParaRPr lang="en-US" sz="2500" dirty="0">
              <a:solidFill>
                <a:srgbClr val="FF0000"/>
              </a:solidFill>
              <a:latin typeface="Arial Narrow" pitchFamily="34" charset="0"/>
              <a:cs typeface="Times New Roman" pitchFamily="18" charset="0"/>
            </a:endParaRPr>
          </a:p>
          <a:p>
            <a:pPr algn="just"/>
            <a:r>
              <a:rPr lang="en-US" sz="2500" dirty="0">
                <a:solidFill>
                  <a:srgbClr val="FF0000"/>
                </a:solidFill>
                <a:latin typeface="Arial Narrow" pitchFamily="34" charset="0"/>
                <a:cs typeface="Times New Roman" pitchFamily="18" charset="0"/>
              </a:rPr>
              <a:t>	</a:t>
            </a:r>
            <a:r>
              <a:rPr lang="en-US" sz="2500" dirty="0">
                <a:latin typeface="Arial Narrow" pitchFamily="34" charset="0"/>
                <a:cs typeface="Times New Roman" pitchFamily="18" charset="0"/>
              </a:rPr>
              <a:t>The rite of reconciliation starts with the private prayer, “O Christ, you are the peace ...” followed by the psalm of repentance, “Have mercy on me, O God”. The incensing, at this juncture, leads us to forgiveness of sins.</a:t>
            </a:r>
            <a:endParaRPr lang="en-US" sz="2500" dirty="0">
              <a:solidFill>
                <a:srgbClr val="FF0000"/>
              </a:solidFill>
              <a:latin typeface="Arial Narrow" pitchFamily="34" charset="0"/>
              <a:cs typeface="Times New Roman" pitchFamily="18" charset="0"/>
            </a:endParaRPr>
          </a:p>
        </p:txBody>
      </p:sp>
      <p:sp>
        <p:nvSpPr>
          <p:cNvPr id="6" name="TextBox 5"/>
          <p:cNvSpPr txBox="1"/>
          <p:nvPr/>
        </p:nvSpPr>
        <p:spPr>
          <a:xfrm>
            <a:off x="5715000" y="3505200"/>
            <a:ext cx="3124200" cy="3123932"/>
          </a:xfrm>
          <a:prstGeom prst="rect">
            <a:avLst/>
          </a:prstGeom>
          <a:noFill/>
        </p:spPr>
        <p:txBody>
          <a:bodyPr wrap="square" rtlCol="0">
            <a:spAutoFit/>
          </a:bodyPr>
          <a:lstStyle/>
          <a:p>
            <a:pPr algn="ctr"/>
            <a:r>
              <a:rPr lang="en-US" sz="3000" b="1" dirty="0">
                <a:solidFill>
                  <a:srgbClr val="FF0000"/>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Read the passage </a:t>
            </a:r>
          </a:p>
          <a:p>
            <a:pPr algn="ctr"/>
            <a:r>
              <a:rPr lang="en-US" sz="2100" dirty="0">
                <a:solidFill>
                  <a:srgbClr val="00B0F0"/>
                </a:solidFill>
                <a:latin typeface="Arial Narrow" pitchFamily="34" charset="0"/>
                <a:ea typeface="Tahoma" pitchFamily="34" charset="0"/>
                <a:cs typeface="Times New Roman" pitchFamily="18" charset="0"/>
              </a:rPr>
              <a:t>Gen. 3: 1-19 note the </a:t>
            </a:r>
          </a:p>
          <a:p>
            <a:pPr algn="ctr"/>
            <a:r>
              <a:rPr lang="en-US" sz="2100" dirty="0">
                <a:solidFill>
                  <a:srgbClr val="00B0F0"/>
                </a:solidFill>
                <a:latin typeface="Arial Narrow" pitchFamily="34" charset="0"/>
                <a:ea typeface="Tahoma" pitchFamily="34" charset="0"/>
                <a:cs typeface="Times New Roman" pitchFamily="18" charset="0"/>
              </a:rPr>
              <a:t>important problems </a:t>
            </a:r>
          </a:p>
          <a:p>
            <a:pPr algn="ctr"/>
            <a:r>
              <a:rPr lang="en-US" sz="2100" dirty="0">
                <a:solidFill>
                  <a:srgbClr val="00B0F0"/>
                </a:solidFill>
                <a:latin typeface="Arial Narrow" pitchFamily="34" charset="0"/>
                <a:ea typeface="Tahoma" pitchFamily="34" charset="0"/>
                <a:cs typeface="Times New Roman" pitchFamily="18" charset="0"/>
              </a:rPr>
              <a:t>evolved as a result of sin. </a:t>
            </a:r>
          </a:p>
          <a:p>
            <a:pPr algn="ctr"/>
            <a:r>
              <a:rPr lang="en-US" sz="2100" dirty="0">
                <a:solidFill>
                  <a:srgbClr val="00B0F0"/>
                </a:solidFill>
                <a:latin typeface="Arial Narrow" pitchFamily="34" charset="0"/>
                <a:ea typeface="Tahoma" pitchFamily="34" charset="0"/>
                <a:cs typeface="Times New Roman" pitchFamily="18" charset="0"/>
              </a:rPr>
              <a:t> Find out also the after </a:t>
            </a:r>
          </a:p>
          <a:p>
            <a:pPr algn="ctr"/>
            <a:r>
              <a:rPr lang="en-US" sz="2100" dirty="0">
                <a:solidFill>
                  <a:srgbClr val="00B0F0"/>
                </a:solidFill>
                <a:latin typeface="Arial Narrow" pitchFamily="34" charset="0"/>
                <a:ea typeface="Tahoma" pitchFamily="34" charset="0"/>
                <a:cs typeface="Times New Roman" pitchFamily="18" charset="0"/>
              </a:rPr>
              <a:t>effects of sin in our </a:t>
            </a:r>
          </a:p>
          <a:p>
            <a:pPr algn="ctr"/>
            <a:r>
              <a:rPr lang="en-US" sz="2100" dirty="0">
                <a:solidFill>
                  <a:srgbClr val="00B0F0"/>
                </a:solidFill>
                <a:latin typeface="Arial Narrow" pitchFamily="34" charset="0"/>
                <a:ea typeface="Tahoma" pitchFamily="34" charset="0"/>
                <a:cs typeface="Times New Roman" pitchFamily="18" charset="0"/>
              </a:rPr>
              <a:t>present day life.</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RITE OF RECONCILIATION </a:t>
            </a:r>
          </a:p>
        </p:txBody>
      </p:sp>
      <p:pic>
        <p:nvPicPr>
          <p:cNvPr id="9" name="Picture 2" descr="D:\10-31-2012\CMC TEXT\Malayalam\CATE CHISM STD 9\Std_IX_Chapter 6\Incensing.tif"/>
          <p:cNvPicPr>
            <a:picLocks noChangeAspect="1" noChangeArrowheads="1"/>
          </p:cNvPicPr>
          <p:nvPr/>
        </p:nvPicPr>
        <p:blipFill>
          <a:blip r:embed="rId2" cstate="print"/>
          <a:srcRect/>
          <a:stretch>
            <a:fillRect/>
          </a:stretch>
        </p:blipFill>
        <p:spPr bwMode="auto">
          <a:xfrm>
            <a:off x="5791200" y="1312303"/>
            <a:ext cx="2971800" cy="2116697"/>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990600"/>
            <a:ext cx="88392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rite of fraction that follows reveals the holy </a:t>
            </a:r>
            <a:r>
              <a:rPr lang="en-US" sz="2500" dirty="0" err="1">
                <a:latin typeface="Arial Narrow" pitchFamily="34" charset="0"/>
                <a:cs typeface="Times New Roman" pitchFamily="18" charset="0"/>
              </a:rPr>
              <a:t>Qurbana's</a:t>
            </a:r>
            <a:r>
              <a:rPr lang="en-US" sz="2500" dirty="0">
                <a:latin typeface="Arial Narrow" pitchFamily="34" charset="0"/>
                <a:cs typeface="Times New Roman" pitchFamily="18" charset="0"/>
              </a:rPr>
              <a:t> characteristic power to absolve sins. As the prayer, “ I am the living bread... from heaven..” is recited or sung, the celebrant raises the sacred host, and after dividing and dipping one half of the host in the sacred blood  holds it together with the other half. The sacred body and blood of Jesus sacrificed for the expiation of our sins is being adored.</a:t>
            </a:r>
          </a:p>
        </p:txBody>
      </p:sp>
      <p:sp>
        <p:nvSpPr>
          <p:cNvPr id="4" name="TextBox 3"/>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RITE OF FRACTION</a:t>
            </a:r>
          </a:p>
        </p:txBody>
      </p:sp>
      <p:sp>
        <p:nvSpPr>
          <p:cNvPr id="5" name="TextBox 4"/>
          <p:cNvSpPr txBox="1"/>
          <p:nvPr/>
        </p:nvSpPr>
        <p:spPr>
          <a:xfrm>
            <a:off x="152400" y="3429000"/>
            <a:ext cx="6781800" cy="3093154"/>
          </a:xfrm>
          <a:prstGeom prst="rect">
            <a:avLst/>
          </a:prstGeom>
          <a:noFill/>
        </p:spPr>
        <p:txBody>
          <a:bodyPr wrap="square" rtlCol="0">
            <a:spAutoFit/>
          </a:bodyPr>
          <a:lstStyle/>
          <a:p>
            <a:pPr algn="just"/>
            <a:r>
              <a:rPr lang="en-US" sz="2000" b="1" dirty="0">
                <a:solidFill>
                  <a:srgbClr val="00B0F0"/>
                </a:solidFill>
                <a:latin typeface="Cooper Std Black" pitchFamily="18" charset="0"/>
                <a:cs typeface="Times New Roman" pitchFamily="18" charset="0"/>
              </a:rPr>
              <a:t>THE GRACE  OF OUR LORD JESUS…</a:t>
            </a:r>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en-US" sz="2500" dirty="0">
                <a:latin typeface="Arial Narrow" pitchFamily="34" charset="0"/>
                <a:cs typeface="Times New Roman" pitchFamily="18" charset="0"/>
              </a:rPr>
              <a:t>With this prayer, the rite of fraction ends. The prayer "The grace of our Lord Jesus Christ ..."is the wishing rendered by St. Paul. The grace of Jesus, the love of the Father, and the presence of the Holy Spirit give us a heavenly experience. Let us receive this blessing with a request for the grace to enjoy constantly the divine presence, the right of every Christian.</a:t>
            </a:r>
          </a:p>
        </p:txBody>
      </p:sp>
      <p:pic>
        <p:nvPicPr>
          <p:cNvPr id="7" name="Picture 2"/>
          <p:cNvPicPr>
            <a:picLocks noChangeAspect="1" noChangeArrowheads="1"/>
          </p:cNvPicPr>
          <p:nvPr/>
        </p:nvPicPr>
        <p:blipFill>
          <a:blip r:embed="rId2" cstate="print"/>
          <a:srcRect/>
          <a:stretch>
            <a:fillRect/>
          </a:stretch>
        </p:blipFill>
        <p:spPr bwMode="auto">
          <a:xfrm>
            <a:off x="7086600" y="3814233"/>
            <a:ext cx="1828800" cy="1219200"/>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7086600" y="5084233"/>
            <a:ext cx="1822938" cy="1316567"/>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1447800"/>
            <a:ext cx="54102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a:t>
            </a:r>
            <a:r>
              <a:rPr lang="en-US" sz="2500" dirty="0" err="1">
                <a:latin typeface="Arial Narrow" pitchFamily="34" charset="0"/>
                <a:cs typeface="Times New Roman" pitchFamily="18" charset="0"/>
              </a:rPr>
              <a:t>karozutha</a:t>
            </a:r>
            <a:r>
              <a:rPr lang="en-US" sz="2500" dirty="0">
                <a:latin typeface="Arial Narrow" pitchFamily="34" charset="0"/>
                <a:cs typeface="Times New Roman" pitchFamily="18" charset="0"/>
              </a:rPr>
              <a:t> prayer- "Let us approach the mysteries of the precious  body and blood”- prepares us   for the holy communion.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This prayer reminds of how we must prepare to  receive holy  communion and what are the benefits thereof. The reconciliation rite  ends with the celebrant's reconciliation prayer-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a:t>
            </a:r>
            <a:r>
              <a:rPr lang="en-US" sz="2500" dirty="0" err="1">
                <a:solidFill>
                  <a:srgbClr val="00B0F0"/>
                </a:solidFill>
                <a:latin typeface="Arial Narrow" pitchFamily="34" charset="0"/>
                <a:cs typeface="Times New Roman" pitchFamily="18" charset="0"/>
              </a:rPr>
              <a:t>Lord,in</a:t>
            </a:r>
            <a:r>
              <a:rPr lang="en-US" sz="2500" dirty="0">
                <a:solidFill>
                  <a:srgbClr val="00B0F0"/>
                </a:solidFill>
                <a:latin typeface="Arial Narrow" pitchFamily="34" charset="0"/>
                <a:cs typeface="Times New Roman" pitchFamily="18" charset="0"/>
              </a:rPr>
              <a:t> your mercy forgive the sins and offences of your servants”.</a:t>
            </a:r>
          </a:p>
        </p:txBody>
      </p:sp>
      <p:pic>
        <p:nvPicPr>
          <p:cNvPr id="4" name="Picture 2"/>
          <p:cNvPicPr>
            <a:picLocks noChangeAspect="1" noChangeArrowheads="1"/>
          </p:cNvPicPr>
          <p:nvPr/>
        </p:nvPicPr>
        <p:blipFill>
          <a:blip r:embed="rId2" cstate="print"/>
          <a:srcRect/>
          <a:stretch>
            <a:fillRect/>
          </a:stretch>
        </p:blipFill>
        <p:spPr bwMode="auto">
          <a:xfrm>
            <a:off x="5791200" y="1676400"/>
            <a:ext cx="3352800" cy="4563094"/>
          </a:xfrm>
          <a:prstGeom prst="rect">
            <a:avLst/>
          </a:prstGeom>
          <a:noFill/>
          <a:ln w="9525">
            <a:noFill/>
            <a:miter lim="800000"/>
            <a:headEnd/>
            <a:tailEnd/>
          </a:ln>
          <a:effectLst/>
        </p:spPr>
      </p:pic>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KAROZUTHA OF RECONCILIATION</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p:cTn id="25"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ounded Rectangle 7"/>
          <p:cNvSpPr/>
          <p:nvPr/>
        </p:nvSpPr>
        <p:spPr>
          <a:xfrm>
            <a:off x="5486400" y="1600200"/>
            <a:ext cx="3429000" cy="4572000"/>
          </a:xfrm>
          <a:prstGeom prst="roundRect">
            <a:avLst>
              <a:gd name="adj" fmla="val 5865"/>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8600" y="1505664"/>
            <a:ext cx="4953000" cy="504753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most important element of this rite is receiving the holy communion and the consequent union with God. All the other elements of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lead to the  holy  communion.</a:t>
            </a:r>
            <a:endParaRPr lang="en-US" sz="2300" dirty="0">
              <a:solidFill>
                <a:srgbClr val="FF0000"/>
              </a:solidFill>
              <a:latin typeface="Arial Narrow" pitchFamily="34" charset="0"/>
              <a:cs typeface="Times New Roman" pitchFamily="18" charset="0"/>
            </a:endParaRPr>
          </a:p>
          <a:p>
            <a:pPr algn="just"/>
            <a:endParaRPr lang="en-US" sz="2300" dirty="0">
              <a:solidFill>
                <a:srgbClr val="FF0000"/>
              </a:solidFill>
              <a:latin typeface="Arial Narrow" pitchFamily="34" charset="0"/>
              <a:cs typeface="Times New Roman" pitchFamily="18" charset="0"/>
            </a:endParaRPr>
          </a:p>
          <a:p>
            <a:pPr algn="just"/>
            <a:r>
              <a:rPr lang="en-US" sz="2300" b="1" dirty="0">
                <a:solidFill>
                  <a:srgbClr val="00B0F0"/>
                </a:solidFill>
                <a:latin typeface="Cooper Std Black" pitchFamily="18" charset="0"/>
                <a:cs typeface="Times New Roman" pitchFamily="18" charset="0"/>
              </a:rPr>
              <a:t>OUR FATHER IN HEAVEN…</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Lord's Prayer is recited as a preparation for receiving the holy communion. Even though we reconcile with God and correct our evil ways, we still live amidst temptations. Hence, the celebrant implores the providence of God to be ever with the faithful.</a:t>
            </a:r>
            <a:endParaRPr lang="en-US" sz="2300" dirty="0">
              <a:solidFill>
                <a:srgbClr val="FF0000"/>
              </a:solidFill>
              <a:latin typeface="Arial Narrow" pitchFamily="34" charset="0"/>
              <a:cs typeface="Times New Roman" pitchFamily="18" charset="0"/>
            </a:endParaRPr>
          </a:p>
        </p:txBody>
      </p:sp>
      <p:sp>
        <p:nvSpPr>
          <p:cNvPr id="6" name="TextBox 5"/>
          <p:cNvSpPr txBox="1"/>
          <p:nvPr/>
        </p:nvSpPr>
        <p:spPr>
          <a:xfrm>
            <a:off x="5486400" y="1828800"/>
            <a:ext cx="3429000" cy="4093428"/>
          </a:xfrm>
          <a:prstGeom prst="rect">
            <a:avLst/>
          </a:prstGeom>
          <a:noFill/>
        </p:spPr>
        <p:txBody>
          <a:bodyPr wrap="square" rtlCol="0">
            <a:spAutoFit/>
          </a:bodyPr>
          <a:lstStyle/>
          <a:p>
            <a:pPr algn="ctr"/>
            <a:r>
              <a:rPr lang="en-US" sz="2000" b="1" dirty="0">
                <a:solidFill>
                  <a:srgbClr val="FF00FF"/>
                </a:solidFill>
                <a:latin typeface="Cooper Std Black" pitchFamily="18" charset="0"/>
                <a:ea typeface="Tahoma" pitchFamily="34" charset="0"/>
                <a:cs typeface="Times New Roman" pitchFamily="18" charset="0"/>
              </a:rPr>
              <a:t>Preparatory measures </a:t>
            </a:r>
          </a:p>
          <a:p>
            <a:pPr algn="ctr"/>
            <a:r>
              <a:rPr lang="en-US" sz="2000" b="1" dirty="0">
                <a:solidFill>
                  <a:srgbClr val="FF00FF"/>
                </a:solidFill>
                <a:latin typeface="Cooper Std Black" pitchFamily="18" charset="0"/>
                <a:ea typeface="Tahoma" pitchFamily="34" charset="0"/>
                <a:cs typeface="Times New Roman" pitchFamily="18" charset="0"/>
              </a:rPr>
              <a:t>to be followed </a:t>
            </a:r>
          </a:p>
          <a:p>
            <a:pPr algn="ctr"/>
            <a:r>
              <a:rPr lang="en-US" sz="2000" b="1" dirty="0">
                <a:solidFill>
                  <a:srgbClr val="FF00FF"/>
                </a:solidFill>
                <a:latin typeface="Cooper Std Black" pitchFamily="18" charset="0"/>
                <a:ea typeface="Tahoma" pitchFamily="34" charset="0"/>
                <a:cs typeface="Times New Roman" pitchFamily="18" charset="0"/>
              </a:rPr>
              <a:t>to receive</a:t>
            </a:r>
          </a:p>
          <a:p>
            <a:pPr algn="ctr"/>
            <a:r>
              <a:rPr lang="en-US" sz="2000" b="1" dirty="0">
                <a:solidFill>
                  <a:srgbClr val="FF00FF"/>
                </a:solidFill>
                <a:latin typeface="Cooper Std Black" pitchFamily="18" charset="0"/>
                <a:ea typeface="Tahoma" pitchFamily="34" charset="0"/>
                <a:cs typeface="Times New Roman" pitchFamily="18" charset="0"/>
              </a:rPr>
              <a:t> holy communion:</a:t>
            </a:r>
          </a:p>
          <a:p>
            <a:pPr algn="ctr"/>
            <a:endParaRPr lang="en-US" sz="2000" b="1" dirty="0">
              <a:latin typeface="Times New Roman" pitchFamily="18" charset="0"/>
              <a:ea typeface="Tahoma" pitchFamily="34" charset="0"/>
              <a:cs typeface="Times New Roman" pitchFamily="18" charset="0"/>
            </a:endParaRPr>
          </a:p>
          <a:p>
            <a:pPr algn="ctr"/>
            <a:r>
              <a:rPr lang="en-US" sz="2000" dirty="0">
                <a:solidFill>
                  <a:srgbClr val="7030A0"/>
                </a:solidFill>
                <a:latin typeface="Arial Narrow" pitchFamily="34" charset="0"/>
                <a:ea typeface="Tahoma" pitchFamily="34" charset="0"/>
                <a:cs typeface="Times New Roman" pitchFamily="18" charset="0"/>
              </a:rPr>
              <a:t>Make your conscience clear.</a:t>
            </a:r>
          </a:p>
          <a:p>
            <a:pPr algn="ctr"/>
            <a:r>
              <a:rPr lang="en-US" sz="2000" dirty="0">
                <a:solidFill>
                  <a:srgbClr val="7030A0"/>
                </a:solidFill>
                <a:latin typeface="Arial Narrow" pitchFamily="34" charset="0"/>
                <a:ea typeface="Tahoma" pitchFamily="34" charset="0"/>
                <a:cs typeface="Times New Roman" pitchFamily="18" charset="0"/>
              </a:rPr>
              <a:t>Avoid spite for others.</a:t>
            </a:r>
          </a:p>
          <a:p>
            <a:pPr algn="ctr"/>
            <a:r>
              <a:rPr lang="en-US" sz="2000" dirty="0">
                <a:solidFill>
                  <a:srgbClr val="7030A0"/>
                </a:solidFill>
                <a:latin typeface="Arial Narrow" pitchFamily="34" charset="0"/>
                <a:ea typeface="Tahoma" pitchFamily="34" charset="0"/>
                <a:cs typeface="Times New Roman" pitchFamily="18" charset="0"/>
              </a:rPr>
              <a:t>Keep away from quarrel.</a:t>
            </a:r>
          </a:p>
          <a:p>
            <a:pPr algn="ctr"/>
            <a:r>
              <a:rPr lang="en-US" sz="2000" dirty="0">
                <a:solidFill>
                  <a:srgbClr val="7030A0"/>
                </a:solidFill>
                <a:latin typeface="Arial Narrow" pitchFamily="34" charset="0"/>
                <a:ea typeface="Tahoma" pitchFamily="34" charset="0"/>
                <a:cs typeface="Times New Roman" pitchFamily="18" charset="0"/>
              </a:rPr>
              <a:t>Dispense with enmity.</a:t>
            </a:r>
          </a:p>
          <a:p>
            <a:pPr algn="ctr"/>
            <a:r>
              <a:rPr lang="en-US" sz="2000" dirty="0">
                <a:solidFill>
                  <a:srgbClr val="7030A0"/>
                </a:solidFill>
                <a:latin typeface="Arial Narrow" pitchFamily="34" charset="0"/>
                <a:ea typeface="Tahoma" pitchFamily="34" charset="0"/>
                <a:cs typeface="Times New Roman" pitchFamily="18" charset="0"/>
              </a:rPr>
              <a:t>Get rid of ill-will.</a:t>
            </a:r>
          </a:p>
          <a:p>
            <a:pPr algn="ctr"/>
            <a:r>
              <a:rPr lang="en-US" sz="2000" dirty="0">
                <a:solidFill>
                  <a:srgbClr val="7030A0"/>
                </a:solidFill>
                <a:latin typeface="Arial Narrow" pitchFamily="34" charset="0"/>
                <a:ea typeface="Tahoma" pitchFamily="34" charset="0"/>
                <a:cs typeface="Times New Roman" pitchFamily="18" charset="0"/>
              </a:rPr>
              <a:t>Be in harmony with everyone.</a:t>
            </a:r>
          </a:p>
          <a:p>
            <a:pPr algn="ctr"/>
            <a:r>
              <a:rPr lang="en-US" sz="2000" dirty="0">
                <a:solidFill>
                  <a:srgbClr val="7030A0"/>
                </a:solidFill>
                <a:latin typeface="Arial Narrow" pitchFamily="34" charset="0"/>
                <a:ea typeface="Tahoma" pitchFamily="34" charset="0"/>
                <a:cs typeface="Times New Roman" pitchFamily="18" charset="0"/>
              </a:rPr>
              <a:t>Keep the spirit of love. </a:t>
            </a:r>
          </a:p>
          <a:p>
            <a:pPr algn="ctr"/>
            <a:r>
              <a:rPr lang="en-US" sz="2000" dirty="0">
                <a:solidFill>
                  <a:srgbClr val="7030A0"/>
                </a:solidFill>
                <a:latin typeface="Arial Narrow" pitchFamily="34" charset="0"/>
                <a:ea typeface="Tahoma" pitchFamily="34" charset="0"/>
                <a:cs typeface="Times New Roman" pitchFamily="18" charset="0"/>
              </a:rPr>
              <a:t>And be pious.</a:t>
            </a:r>
          </a:p>
        </p:txBody>
      </p:sp>
      <p:sp>
        <p:nvSpPr>
          <p:cNvPr id="5" name="TextBox 4"/>
          <p:cNvSpPr txBox="1"/>
          <p:nvPr/>
        </p:nvSpPr>
        <p:spPr>
          <a:xfrm>
            <a:off x="1295400" y="512058"/>
            <a:ext cx="78486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COMMUNION SERVICE</a:t>
            </a:r>
            <a:endParaRPr lang="en-US" sz="3500" b="1" dirty="0">
              <a:latin typeface="Cooper Std Black" pitchFamily="18" charset="0"/>
              <a:cs typeface="Times New Roman" pitchFamily="18" charset="0"/>
            </a:endParaRPr>
          </a:p>
        </p:txBody>
      </p:sp>
      <p:pic>
        <p:nvPicPr>
          <p:cNvPr id="10" name="Picture 2" descr="C:\Users\user\Desktop\Bitmap in Lesson4.cdr.jpg"/>
          <p:cNvPicPr>
            <a:picLocks noChangeAspect="1" noChangeArrowheads="1"/>
          </p:cNvPicPr>
          <p:nvPr/>
        </p:nvPicPr>
        <p:blipFill>
          <a:blip r:embed="rId2" cstate="print"/>
          <a:srcRect/>
          <a:stretch>
            <a:fillRect/>
          </a:stretch>
        </p:blipFill>
        <p:spPr bwMode="auto">
          <a:xfrm>
            <a:off x="-1" y="0"/>
            <a:ext cx="1299219" cy="1371599"/>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ounded Rectangle 7"/>
          <p:cNvSpPr/>
          <p:nvPr/>
        </p:nvSpPr>
        <p:spPr>
          <a:xfrm>
            <a:off x="5257800" y="1752600"/>
            <a:ext cx="3733800" cy="4953000"/>
          </a:xfrm>
          <a:prstGeom prst="roundRect">
            <a:avLst>
              <a:gd name="adj" fmla="val 7027"/>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8600" y="1996619"/>
            <a:ext cx="4876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celebrant blesses the community as a preparation to receive holy communion. </a:t>
            </a:r>
          </a:p>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We, who receive  the sacred body and blood of Jesus, the bread of our life, accept Jesus as our Lord.</a:t>
            </a:r>
          </a:p>
          <a:p>
            <a:pPr algn="just"/>
            <a:r>
              <a:rPr lang="en-US" sz="2500" dirty="0">
                <a:latin typeface="Arial Narrow" pitchFamily="34" charset="0"/>
                <a:cs typeface="Times New Roman" pitchFamily="18" charset="0"/>
              </a:rPr>
              <a:t>	The celebrant prays that all the members of the worshipping community may have this experience. We are,  in fact, receiving through the holy Eucharist the resurrected Jesus (Lk.24:13-35).</a:t>
            </a:r>
            <a:endParaRPr lang="en-US" sz="2500" dirty="0">
              <a:solidFill>
                <a:srgbClr val="FF0000"/>
              </a:solidFill>
              <a:latin typeface="Arial Narrow" pitchFamily="34" charset="0"/>
              <a:cs typeface="Times New Roman" pitchFamily="18" charset="0"/>
            </a:endParaRPr>
          </a:p>
        </p:txBody>
      </p:sp>
      <p:sp>
        <p:nvSpPr>
          <p:cNvPr id="6" name="TextBox 5"/>
          <p:cNvSpPr txBox="1"/>
          <p:nvPr/>
        </p:nvSpPr>
        <p:spPr>
          <a:xfrm>
            <a:off x="5410200" y="1905000"/>
            <a:ext cx="3429000" cy="4739759"/>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-2</a:t>
            </a:r>
          </a:p>
          <a:p>
            <a:endParaRPr lang="en-US" sz="2000" b="1" dirty="0">
              <a:latin typeface="Times New Roman" pitchFamily="18" charset="0"/>
              <a:ea typeface="Tahoma" pitchFamily="34" charset="0"/>
              <a:cs typeface="Times New Roman" pitchFamily="18" charset="0"/>
            </a:endParaRPr>
          </a:p>
          <a:p>
            <a:r>
              <a:rPr lang="en-US" sz="2100" dirty="0">
                <a:solidFill>
                  <a:srgbClr val="00B0F0"/>
                </a:solidFill>
                <a:latin typeface="Arial Narrow" pitchFamily="34" charset="0"/>
                <a:ea typeface="Tahoma" pitchFamily="34" charset="0"/>
                <a:cs typeface="Times New Roman" pitchFamily="18" charset="0"/>
              </a:rPr>
              <a:t>Read the text of holy </a:t>
            </a:r>
            <a:r>
              <a:rPr lang="en-US" sz="2100" dirty="0" err="1">
                <a:solidFill>
                  <a:srgbClr val="00B0F0"/>
                </a:solidFill>
                <a:latin typeface="Arial Narrow" pitchFamily="34" charset="0"/>
                <a:ea typeface="Tahoma" pitchFamily="34" charset="0"/>
                <a:cs typeface="Times New Roman" pitchFamily="18" charset="0"/>
              </a:rPr>
              <a:t>Qurbana</a:t>
            </a:r>
            <a:r>
              <a:rPr lang="en-US" sz="2100" dirty="0">
                <a:solidFill>
                  <a:srgbClr val="00B0F0"/>
                </a:solidFill>
                <a:latin typeface="Arial Narrow" pitchFamily="34" charset="0"/>
                <a:ea typeface="Tahoma" pitchFamily="34" charset="0"/>
                <a:cs typeface="Times New Roman" pitchFamily="18" charset="0"/>
              </a:rPr>
              <a:t> </a:t>
            </a:r>
          </a:p>
          <a:p>
            <a:r>
              <a:rPr lang="en-US" sz="2100" dirty="0">
                <a:solidFill>
                  <a:srgbClr val="00B0F0"/>
                </a:solidFill>
                <a:latin typeface="Arial Narrow" pitchFamily="34" charset="0"/>
                <a:ea typeface="Tahoma" pitchFamily="34" charset="0"/>
                <a:cs typeface="Times New Roman" pitchFamily="18" charset="0"/>
              </a:rPr>
              <a:t>and find out the following:</a:t>
            </a:r>
          </a:p>
          <a:p>
            <a:endParaRPr lang="en-US" sz="2100" dirty="0">
              <a:solidFill>
                <a:srgbClr val="00B0F0"/>
              </a:solidFill>
              <a:latin typeface="Arial Narrow" pitchFamily="34" charset="0"/>
              <a:ea typeface="Tahoma" pitchFamily="34" charset="0"/>
              <a:cs typeface="Times New Roman" pitchFamily="18" charset="0"/>
            </a:endParaRPr>
          </a:p>
          <a:p>
            <a:r>
              <a:rPr lang="en-US" sz="2100" dirty="0">
                <a:solidFill>
                  <a:srgbClr val="00B0F0"/>
                </a:solidFill>
                <a:latin typeface="Arial Narrow" pitchFamily="34" charset="0"/>
                <a:ea typeface="Tahoma" pitchFamily="34" charset="0"/>
                <a:cs typeface="Times New Roman" pitchFamily="18" charset="0"/>
              </a:rPr>
              <a:t>1. The prayers and serviced that </a:t>
            </a:r>
          </a:p>
          <a:p>
            <a:r>
              <a:rPr lang="en-US" sz="2100" dirty="0">
                <a:solidFill>
                  <a:srgbClr val="00B0F0"/>
                </a:solidFill>
                <a:latin typeface="Arial Narrow" pitchFamily="34" charset="0"/>
                <a:ea typeface="Tahoma" pitchFamily="34" charset="0"/>
                <a:cs typeface="Times New Roman" pitchFamily="18" charset="0"/>
              </a:rPr>
              <a:t>express contrition for our sins.</a:t>
            </a:r>
          </a:p>
          <a:p>
            <a:endParaRPr lang="en-US" sz="2100" dirty="0">
              <a:solidFill>
                <a:srgbClr val="00B0F0"/>
              </a:solidFill>
              <a:latin typeface="Arial Narrow" pitchFamily="34" charset="0"/>
              <a:ea typeface="Tahoma" pitchFamily="34" charset="0"/>
              <a:cs typeface="Times New Roman" pitchFamily="18" charset="0"/>
            </a:endParaRPr>
          </a:p>
          <a:p>
            <a:r>
              <a:rPr lang="en-US" sz="2100" dirty="0">
                <a:solidFill>
                  <a:srgbClr val="00B0F0"/>
                </a:solidFill>
                <a:latin typeface="Arial Narrow" pitchFamily="34" charset="0"/>
                <a:ea typeface="Tahoma" pitchFamily="34" charset="0"/>
                <a:cs typeface="Times New Roman" pitchFamily="18" charset="0"/>
              </a:rPr>
              <a:t>2. Prayers which express </a:t>
            </a:r>
          </a:p>
          <a:p>
            <a:r>
              <a:rPr lang="en-US" sz="2100" dirty="0">
                <a:solidFill>
                  <a:srgbClr val="00B0F0"/>
                </a:solidFill>
                <a:latin typeface="Arial Narrow" pitchFamily="34" charset="0"/>
                <a:ea typeface="Tahoma" pitchFamily="34" charset="0"/>
                <a:cs typeface="Times New Roman" pitchFamily="18" charset="0"/>
              </a:rPr>
              <a:t>the holiness of God.  </a:t>
            </a:r>
          </a:p>
          <a:p>
            <a:endParaRPr lang="en-US" sz="2100" dirty="0">
              <a:solidFill>
                <a:srgbClr val="00B0F0"/>
              </a:solidFill>
              <a:latin typeface="Arial Narrow" pitchFamily="34" charset="0"/>
              <a:ea typeface="Tahoma" pitchFamily="34" charset="0"/>
              <a:cs typeface="Times New Roman" pitchFamily="18" charset="0"/>
            </a:endParaRPr>
          </a:p>
          <a:p>
            <a:r>
              <a:rPr lang="en-US" sz="2100" dirty="0">
                <a:solidFill>
                  <a:srgbClr val="00B0F0"/>
                </a:solidFill>
                <a:latin typeface="Arial Narrow" pitchFamily="34" charset="0"/>
                <a:ea typeface="Tahoma" pitchFamily="34" charset="0"/>
                <a:cs typeface="Times New Roman" pitchFamily="18" charset="0"/>
              </a:rPr>
              <a:t>3. Prayers that enumerate </a:t>
            </a:r>
          </a:p>
          <a:p>
            <a:r>
              <a:rPr lang="en-US" sz="2100" dirty="0">
                <a:solidFill>
                  <a:srgbClr val="00B0F0"/>
                </a:solidFill>
                <a:latin typeface="Arial Narrow" pitchFamily="34" charset="0"/>
                <a:ea typeface="Tahoma" pitchFamily="34" charset="0"/>
                <a:cs typeface="Times New Roman" pitchFamily="18" charset="0"/>
              </a:rPr>
              <a:t>the forgiveness of sins through </a:t>
            </a:r>
          </a:p>
          <a:p>
            <a:r>
              <a:rPr lang="en-US" sz="2100" dirty="0">
                <a:solidFill>
                  <a:srgbClr val="00B0F0"/>
                </a:solidFill>
                <a:latin typeface="Arial Narrow" pitchFamily="34" charset="0"/>
                <a:ea typeface="Tahoma" pitchFamily="34" charset="0"/>
                <a:cs typeface="Times New Roman" pitchFamily="18" charset="0"/>
              </a:rPr>
              <a:t>the holy </a:t>
            </a:r>
            <a:r>
              <a:rPr lang="en-US" sz="2100" dirty="0" err="1">
                <a:solidFill>
                  <a:srgbClr val="00B0F0"/>
                </a:solidFill>
                <a:latin typeface="Arial Narrow" pitchFamily="34" charset="0"/>
                <a:ea typeface="Tahoma" pitchFamily="34" charset="0"/>
                <a:cs typeface="Times New Roman" pitchFamily="18" charset="0"/>
              </a:rPr>
              <a:t>Qurbana</a:t>
            </a:r>
            <a:r>
              <a:rPr lang="en-US" sz="2100" dirty="0">
                <a:solidFill>
                  <a:srgbClr val="00B0F0"/>
                </a:solidFill>
                <a:latin typeface="Arial Narrow" pitchFamily="34" charset="0"/>
                <a:ea typeface="Tahoma" pitchFamily="34" charset="0"/>
                <a:cs typeface="Times New Roman" pitchFamily="18" charset="0"/>
              </a:rPr>
              <a:t>.</a:t>
            </a:r>
          </a:p>
        </p:txBody>
      </p:sp>
      <p:sp>
        <p:nvSpPr>
          <p:cNvPr id="5" name="TextBox 4"/>
          <p:cNvSpPr txBox="1"/>
          <p:nvPr/>
        </p:nvSpPr>
        <p:spPr>
          <a:xfrm>
            <a:off x="2590800" y="304800"/>
            <a:ext cx="65532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AN INVITATION FOR HOLY COMMUNION</a:t>
            </a:r>
          </a:p>
        </p:txBody>
      </p:sp>
      <p:pic>
        <p:nvPicPr>
          <p:cNvPr id="9" name="Picture 2" descr="D:\web photo\lession 9\1\holy-communion3.jpg"/>
          <p:cNvPicPr>
            <a:picLocks noChangeAspect="1" noChangeArrowheads="1"/>
          </p:cNvPicPr>
          <p:nvPr/>
        </p:nvPicPr>
        <p:blipFill>
          <a:blip r:embed="rId2" cstate="print"/>
          <a:srcRect/>
          <a:stretch>
            <a:fillRect/>
          </a:stretch>
        </p:blipFill>
        <p:spPr bwMode="auto">
          <a:xfrm>
            <a:off x="1" y="0"/>
            <a:ext cx="2630316" cy="1904999"/>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1269</TotalTime>
  <Words>445</Words>
  <Application>Microsoft Office PowerPoint</Application>
  <PresentationFormat>On-screen Show (4:3)</PresentationFormat>
  <Paragraphs>117</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LET US READ AND MEDITATE  THE WORD OF GOD </vt:lpstr>
      <vt:lpstr>A Verse to Remember</vt:lpstr>
      <vt:lpstr>Let us Pray</vt:lpstr>
      <vt:lpstr>My Resolution</vt:lpstr>
      <vt:lpstr>Teachings of the Fathers of the Church </vt:lpstr>
      <vt:lpstr>Questions</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313</cp:revision>
  <dcterms:created xsi:type="dcterms:W3CDTF">2009-12-14T09:57:33Z</dcterms:created>
  <dcterms:modified xsi:type="dcterms:W3CDTF">2015-10-22T06:21:35Z</dcterms:modified>
</cp:coreProperties>
</file>